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3"/>
  </p:notesMasterIdLst>
  <p:sldIdLst>
    <p:sldId id="276" r:id="rId2"/>
  </p:sldIdLst>
  <p:sldSz cx="6858000" cy="9906000" type="A4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11C53"/>
    <a:srgbClr val="01266F"/>
    <a:srgbClr val="012E89"/>
    <a:srgbClr val="000066"/>
    <a:srgbClr val="00008A"/>
    <a:srgbClr val="000048"/>
    <a:srgbClr val="00001E"/>
    <a:srgbClr val="000022"/>
    <a:srgbClr val="1437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22" autoAdjust="0"/>
    <p:restoredTop sz="95202" autoAdjust="0"/>
  </p:normalViewPr>
  <p:slideViewPr>
    <p:cSldViewPr>
      <p:cViewPr varScale="1">
        <p:scale>
          <a:sx n="71" d="100"/>
          <a:sy n="71" d="100"/>
        </p:scale>
        <p:origin x="2922" y="78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448" cy="496253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643" y="0"/>
            <a:ext cx="2945448" cy="496253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0BB40F69-165D-489A-AE89-E0EFBEAA8B86}" type="datetimeFigureOut">
              <a:rPr lang="ko-KR" altLang="en-US" smtClean="0"/>
              <a:t>2023-10-04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085" y="4715192"/>
            <a:ext cx="5437506" cy="4466274"/>
          </a:xfrm>
          <a:prstGeom prst="rect">
            <a:avLst/>
          </a:prstGeom>
        </p:spPr>
        <p:txBody>
          <a:bodyPr vert="horz" lIns="91312" tIns="45656" rIns="91312" bIns="45656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800"/>
            <a:ext cx="2945448" cy="49625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643" y="9428800"/>
            <a:ext cx="2945448" cy="49625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0388368F-738E-47F0-81AD-234450597A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4963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4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0849-D76B-483D-92E9-D9012C4401FB}" type="datetimeFigureOut">
              <a:rPr lang="ko-KR" altLang="en-US" smtClean="0"/>
              <a:pPr/>
              <a:t>2023-10-04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7B676-16F8-49DB-90C3-1B49DFAD832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0849-D76B-483D-92E9-D9012C4401FB}" type="datetimeFigureOut">
              <a:rPr lang="ko-KR" altLang="en-US" smtClean="0"/>
              <a:pPr/>
              <a:t>2023-10-04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7B676-16F8-49DB-90C3-1B49DFAD832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9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0849-D76B-483D-92E9-D9012C4401FB}" type="datetimeFigureOut">
              <a:rPr lang="ko-KR" altLang="en-US" smtClean="0"/>
              <a:pPr/>
              <a:t>2023-10-04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7B676-16F8-49DB-90C3-1B49DFAD832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6" y="3338692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2" y="3338692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0849-D76B-483D-92E9-D9012C4401FB}" type="datetimeFigureOut">
              <a:rPr lang="ko-KR" altLang="en-US" smtClean="0"/>
              <a:pPr/>
              <a:t>2023-10-04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7B676-16F8-49DB-90C3-1B49DFAD832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2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2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1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1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0849-D76B-483D-92E9-D9012C4401FB}" type="datetimeFigureOut">
              <a:rPr lang="ko-KR" altLang="en-US" smtClean="0"/>
              <a:pPr/>
              <a:t>2023-10-04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7B676-16F8-49DB-90C3-1B49DFAD832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0849-D76B-483D-92E9-D9012C4401FB}" type="datetimeFigureOut">
              <a:rPr lang="ko-KR" altLang="en-US" smtClean="0"/>
              <a:pPr/>
              <a:t>2023-10-04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7B676-16F8-49DB-90C3-1B49DFAD832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0849-D76B-483D-92E9-D9012C4401FB}" type="datetimeFigureOut">
              <a:rPr lang="ko-KR" altLang="en-US" smtClean="0"/>
              <a:pPr/>
              <a:t>2023-10-04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7B676-16F8-49DB-90C3-1B49DFAD832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2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9" y="394409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2" y="2072924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0849-D76B-483D-92E9-D9012C4401FB}" type="datetimeFigureOut">
              <a:rPr lang="ko-KR" altLang="en-US" smtClean="0"/>
              <a:pPr/>
              <a:t>2023-10-04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7B676-16F8-49DB-90C3-1B49DFAD832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0849-D76B-483D-92E9-D9012C4401FB}" type="datetimeFigureOut">
              <a:rPr lang="ko-KR" altLang="en-US" smtClean="0"/>
              <a:pPr/>
              <a:t>2023-10-04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7B676-16F8-49DB-90C3-1B49DFAD832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0849-D76B-483D-92E9-D9012C4401FB}" type="datetimeFigureOut">
              <a:rPr lang="ko-KR" altLang="en-US" smtClean="0"/>
              <a:pPr/>
              <a:t>2023-10-04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7B676-16F8-49DB-90C3-1B49DFAD832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0849-D76B-483D-92E9-D9012C4401FB}" type="datetimeFigureOut">
              <a:rPr lang="ko-KR" altLang="en-US" smtClean="0"/>
              <a:pPr/>
              <a:t>2023-10-04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7B676-16F8-49DB-90C3-1B49DFAD832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8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20849-D76B-483D-92E9-D9012C4401FB}" type="datetimeFigureOut">
              <a:rPr lang="ko-KR" altLang="en-US" smtClean="0"/>
              <a:pPr/>
              <a:t>2023-10-04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8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8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7B676-16F8-49DB-90C3-1B49DFAD832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그룹 29"/>
          <p:cNvGrpSpPr/>
          <p:nvPr/>
        </p:nvGrpSpPr>
        <p:grpSpPr>
          <a:xfrm>
            <a:off x="260648" y="128464"/>
            <a:ext cx="6408712" cy="276999"/>
            <a:chOff x="260648" y="4232920"/>
            <a:chExt cx="6408712" cy="276999"/>
          </a:xfrm>
        </p:grpSpPr>
        <p:sp>
          <p:nvSpPr>
            <p:cNvPr id="52" name="TextBox 51"/>
            <p:cNvSpPr txBox="1"/>
            <p:nvPr/>
          </p:nvSpPr>
          <p:spPr>
            <a:xfrm>
              <a:off x="325036" y="4232920"/>
              <a:ext cx="634432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ko-KR" altLang="en-US" sz="1200" spc="-10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  모집분야 </a:t>
              </a:r>
              <a:r>
                <a:rPr kumimoji="1" lang="en-US" altLang="ko-KR" sz="1200" spc="-10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1" lang="ko-KR" altLang="en-US" sz="1200" spc="-10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연구장학생</a:t>
              </a:r>
              <a:r>
                <a:rPr kumimoji="1" lang="en-US" altLang="ko-KR" sz="1200" spc="-10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endParaRPr kumimoji="1" lang="en-US" altLang="ko-KR" sz="12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현대하모니 B" panose="02020603020101020101" pitchFamily="18" charset="-127"/>
                <a:ea typeface="현대하모니 B" panose="02020603020101020101" pitchFamily="18" charset="-127"/>
              </a:endParaRPr>
            </a:p>
          </p:txBody>
        </p:sp>
        <p:grpSp>
          <p:nvGrpSpPr>
            <p:cNvPr id="53" name="그룹 52"/>
            <p:cNvGrpSpPr/>
            <p:nvPr/>
          </p:nvGrpSpPr>
          <p:grpSpPr>
            <a:xfrm>
              <a:off x="260648" y="4304928"/>
              <a:ext cx="247444" cy="128682"/>
              <a:chOff x="3786182" y="944972"/>
              <a:chExt cx="247444" cy="128682"/>
            </a:xfrm>
            <a:solidFill>
              <a:schemeClr val="tx2">
                <a:lumMod val="75000"/>
              </a:schemeClr>
            </a:solidFill>
          </p:grpSpPr>
          <p:sp>
            <p:nvSpPr>
              <p:cNvPr id="54" name="갈매기형 수장 53"/>
              <p:cNvSpPr/>
              <p:nvPr/>
            </p:nvSpPr>
            <p:spPr>
              <a:xfrm>
                <a:off x="3893245" y="944972"/>
                <a:ext cx="140381" cy="128682"/>
              </a:xfrm>
              <a:prstGeom prst="chevron">
                <a:avLst/>
              </a:prstGeom>
              <a:solidFill>
                <a:srgbClr val="0126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5" name="갈매기형 수장 54"/>
              <p:cNvSpPr/>
              <p:nvPr/>
            </p:nvSpPr>
            <p:spPr>
              <a:xfrm>
                <a:off x="3786182" y="944972"/>
                <a:ext cx="140381" cy="128682"/>
              </a:xfrm>
              <a:prstGeom prst="chevron">
                <a:avLst/>
              </a:prstGeom>
              <a:solidFill>
                <a:srgbClr val="011C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aphicFrame>
        <p:nvGraphicFramePr>
          <p:cNvPr id="47" name="표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7674861"/>
              </p:ext>
            </p:extLst>
          </p:nvPr>
        </p:nvGraphicFramePr>
        <p:xfrm>
          <a:off x="153368" y="413494"/>
          <a:ext cx="6594622" cy="91480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97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263">
                  <a:extLst>
                    <a:ext uri="{9D8B030D-6E8A-4147-A177-3AD203B41FA5}">
                      <a16:colId xmlns:a16="http://schemas.microsoft.com/office/drawing/2014/main" val="3649479984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362180568"/>
                    </a:ext>
                  </a:extLst>
                </a:gridCol>
              </a:tblGrid>
              <a:tr h="359326">
                <a:tc grid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현대하모니 M" panose="02020603020101020101" pitchFamily="18" charset="-127"/>
                          <a:ea typeface="현대하모니 M" panose="02020603020101020101" pitchFamily="18" charset="-127"/>
                          <a:cs typeface="+mn-cs"/>
                        </a:rPr>
                        <a:t>분야</a:t>
                      </a:r>
                      <a:endParaRPr kumimoji="1" lang="ko-KR" altLang="en-US" sz="1100" b="1" kern="1200" spc="-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현대하모니 M" panose="02020603020101020101" pitchFamily="18" charset="-127"/>
                        <a:ea typeface="현대하모니 M" panose="02020603020101020101" pitchFamily="18" charset="-127"/>
                        <a:cs typeface="+mn-cs"/>
                      </a:endParaRPr>
                    </a:p>
                  </a:txBody>
                  <a:tcPr marL="151217" marR="151217" marT="75609" marB="756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1C5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현대하모니 M" panose="02020603020101020101" pitchFamily="18" charset="-127"/>
                          <a:ea typeface="현대하모니 M" panose="02020603020101020101" pitchFamily="18" charset="-127"/>
                          <a:cs typeface="+mn-cs"/>
                        </a:rPr>
                        <a:t>세부 연구 분야</a:t>
                      </a:r>
                      <a:endParaRPr kumimoji="1" lang="ko-KR" altLang="en-US" sz="1100" b="1" kern="1200" spc="-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현대하모니 M" panose="02020603020101020101" pitchFamily="18" charset="-127"/>
                        <a:ea typeface="현대하모니 M" panose="02020603020101020101" pitchFamily="18" charset="-127"/>
                        <a:cs typeface="+mn-cs"/>
                      </a:endParaRPr>
                    </a:p>
                  </a:txBody>
                  <a:tcPr marL="151217" marR="151217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1C5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현대하모니 M" panose="02020603020101020101" pitchFamily="18" charset="-127"/>
                          <a:ea typeface="현대하모니 M" panose="02020603020101020101" pitchFamily="18" charset="-127"/>
                          <a:cs typeface="+mn-cs"/>
                        </a:rPr>
                        <a:t>전공</a:t>
                      </a:r>
                      <a:endParaRPr kumimoji="1" lang="ko-KR" altLang="en-US" sz="1100" b="1" kern="1200" spc="-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현대하모니 M" panose="02020603020101020101" pitchFamily="18" charset="-127"/>
                        <a:ea typeface="현대하모니 M" panose="02020603020101020101" pitchFamily="18" charset="-127"/>
                        <a:cs typeface="+mn-cs"/>
                      </a:endParaRPr>
                    </a:p>
                  </a:txBody>
                  <a:tcPr marL="151217" marR="151217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1C5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현대하모니 M" panose="02020603020101020101" pitchFamily="18" charset="-127"/>
                          <a:ea typeface="현대하모니 M" panose="02020603020101020101" pitchFamily="18" charset="-127"/>
                          <a:cs typeface="+mn-cs"/>
                        </a:rPr>
                        <a:t>근무지</a:t>
                      </a:r>
                      <a:endParaRPr kumimoji="1" lang="ko-KR" altLang="en-US" sz="1100" b="1" kern="1200" spc="-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현대하모니 M" panose="02020603020101020101" pitchFamily="18" charset="-127"/>
                        <a:ea typeface="현대하모니 M" panose="02020603020101020101" pitchFamily="18" charset="-127"/>
                        <a:cs typeface="+mn-cs"/>
                      </a:endParaRPr>
                    </a:p>
                  </a:txBody>
                  <a:tcPr marL="151217" marR="151217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1C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8718">
                <a:tc rowSpan="2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ko-KR" altLang="en-US" sz="1100" b="0" kern="1200" spc="-1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전력변환</a:t>
                      </a:r>
                      <a:endParaRPr kumimoji="1" lang="en-US" altLang="ko-KR" sz="1100" b="0" kern="1200" spc="-1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en-US" altLang="ko-KR" sz="1100" b="0" kern="1200" spc="-1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(</a:t>
                      </a: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컨버터</a:t>
                      </a: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/</a:t>
                      </a:r>
                    </a:p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인버터</a:t>
                      </a:r>
                      <a:r>
                        <a:rPr kumimoji="1" lang="en-US" altLang="ko-KR" sz="1100" b="0" kern="1200" spc="-1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72000" marR="72000" marT="75609" marB="756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SW</a:t>
                      </a: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개발</a:t>
                      </a:r>
                      <a:endParaRPr kumimoji="1" lang="en-US" altLang="ko-KR" sz="1100" b="0" kern="1200" spc="-1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</a:txBody>
                  <a:tcPr marL="72000" marR="72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전력변환</a:t>
                      </a:r>
                      <a:r>
                        <a:rPr kumimoji="1" lang="en-US" altLang="ko-KR" sz="1050" b="1" i="0" u="none" strike="noStrike" kern="1200" cap="none" spc="-50" normalizeH="0" baseline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(</a:t>
                      </a:r>
                      <a:r>
                        <a:rPr kumimoji="1" lang="ko-KR" altLang="en-US" sz="1050" b="1" i="0" u="none" strike="noStrike" kern="1200" cap="none" spc="-50" normalizeH="0" baseline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컨버터</a:t>
                      </a:r>
                      <a:r>
                        <a:rPr kumimoji="1" lang="en-US" altLang="ko-KR" sz="1050" b="1" i="0" u="none" strike="noStrike" kern="1200" cap="none" spc="-50" normalizeH="0" baseline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,</a:t>
                      </a:r>
                      <a:r>
                        <a:rPr kumimoji="1" lang="ko-KR" altLang="en-US" sz="1050" b="1" i="0" u="none" strike="noStrike" kern="1200" cap="none" spc="-50" normalizeH="0" baseline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인버터</a:t>
                      </a:r>
                      <a:r>
                        <a:rPr kumimoji="1" lang="en-US" altLang="ko-KR" sz="1050" b="1" i="0" u="none" strike="noStrike" kern="1200" cap="none" spc="-50" normalizeH="0" baseline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) </a:t>
                      </a:r>
                      <a:r>
                        <a:rPr kumimoji="1" lang="ko-KR" altLang="en-US" sz="1050" b="1" i="0" u="none" strike="noStrike" kern="1200" cap="none" spc="-50" normalizeH="0" baseline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제어 시뮬레이션 기반 제어 알고리즘 개발</a:t>
                      </a:r>
                      <a:endParaRPr kumimoji="1" lang="en-US" altLang="ko-KR" sz="1050" b="1" i="0" u="none" strike="noStrike" kern="1200" cap="none" spc="-50" normalizeH="0" baseline="0" dirty="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제어</a:t>
                      </a:r>
                      <a:r>
                        <a:rPr kumimoji="1" lang="en-US" altLang="ko-KR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SW </a:t>
                      </a: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기반 제품 성능 최적화 개발</a:t>
                      </a:r>
                      <a:endParaRPr kumimoji="1" lang="en-US" altLang="ko-KR" sz="1050" b="1" i="0" u="none" strike="noStrike" kern="1200" cap="none" spc="-50" normalizeH="0" baseline="0" noProof="0" dirty="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전력 제어</a:t>
                      </a:r>
                      <a:r>
                        <a:rPr kumimoji="1" lang="en-US" altLang="ko-KR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SW </a:t>
                      </a: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정적</a:t>
                      </a:r>
                      <a:r>
                        <a:rPr kumimoji="1" lang="en-US" altLang="ko-KR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동적 검증</a:t>
                      </a:r>
                      <a:endParaRPr kumimoji="1" lang="en-US" altLang="ko-KR" sz="1050" b="1" i="0" u="none" strike="noStrike" kern="1200" cap="none" spc="-50" normalizeH="0" baseline="0" noProof="0" dirty="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시뮬레이션 기반 전력변환 제품 </a:t>
                      </a:r>
                      <a:r>
                        <a:rPr kumimoji="1" lang="ko-KR" altLang="en-US" sz="1050" b="1" i="0" u="none" strike="noStrike" kern="1200" cap="none" spc="-50" normalizeH="0" baseline="0" noProof="0" dirty="0" err="1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동작성</a:t>
                      </a: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검증</a:t>
                      </a:r>
                      <a:endParaRPr kumimoji="1" lang="en-US" altLang="ko-KR" sz="1050" b="1" i="0" u="none" strike="noStrike" kern="1200" cap="none" spc="-50" normalizeH="0" baseline="0" noProof="0" dirty="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dirty="0" err="1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기능안전</a:t>
                      </a: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대응 전력변환 </a:t>
                      </a:r>
                      <a:r>
                        <a:rPr kumimoji="1" lang="en-US" altLang="ko-KR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SW </a:t>
                      </a: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개발</a:t>
                      </a:r>
                      <a:endParaRPr kumimoji="1" lang="en-US" altLang="ko-KR" sz="1050" b="0" i="0" u="none" strike="noStrike" kern="1200" cap="none" spc="-50" normalizeH="0" baseline="0" noProof="0" dirty="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lnSpc>
                          <a:spcPts val="1300"/>
                        </a:lnSpc>
                        <a:buFont typeface="Arial" panose="020B0604020202020204" pitchFamily="34" charset="0"/>
                        <a:buNone/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전기</a:t>
                      </a: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전자</a:t>
                      </a:r>
                      <a:endParaRPr kumimoji="1" lang="en-US" altLang="ko-KR" sz="1100" b="0" kern="1200" spc="-1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7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경기도</a:t>
                      </a: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군포</a:t>
                      </a: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8704569"/>
                  </a:ext>
                </a:extLst>
              </a:tr>
              <a:tr h="1092630">
                <a:tc vMerge="1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10000"/>
                        </a:lnSpc>
                      </a:pP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</a:txBody>
                  <a:tcPr marL="72000" marR="72000" marT="75609" marB="756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HW</a:t>
                      </a: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개발</a:t>
                      </a: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</a:txBody>
                  <a:tcPr marL="72000" marR="72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차량용 전력변환장치</a:t>
                      </a:r>
                      <a:r>
                        <a:rPr kumimoji="1" lang="en-US" altLang="ko-KR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(</a:t>
                      </a: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컨버터</a:t>
                      </a:r>
                      <a:r>
                        <a:rPr kumimoji="1" lang="en-US" altLang="ko-KR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) </a:t>
                      </a: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토폴로지 설계</a:t>
                      </a: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요구 성능</a:t>
                      </a:r>
                      <a:r>
                        <a:rPr kumimoji="1" lang="en-US" altLang="ko-KR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,</a:t>
                      </a: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전력변환 회로 최적화 설계 및 검증</a:t>
                      </a: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dirty="0" err="1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전력반도체</a:t>
                      </a:r>
                      <a:r>
                        <a:rPr kumimoji="1" lang="en-US" altLang="ko-KR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(MOSFET, IGBT) </a:t>
                      </a:r>
                      <a:r>
                        <a:rPr kumimoji="1" lang="ko-KR" altLang="en-US" sz="1050" b="1" i="0" u="none" strike="noStrike" kern="1200" cap="none" spc="-50" normalizeH="0" baseline="0" noProof="0" dirty="0" err="1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구동회로</a:t>
                      </a: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및 보호회로 설계 및 검증</a:t>
                      </a: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시뮬레이션 기반 </a:t>
                      </a:r>
                      <a:r>
                        <a:rPr kumimoji="1" lang="ko-KR" altLang="en-US" sz="1050" b="1" i="0" u="none" strike="noStrike" kern="1200" cap="none" spc="-50" normalizeH="0" baseline="0" noProof="0" dirty="0" err="1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전력회로</a:t>
                      </a: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1" lang="ko-KR" altLang="en-US" sz="1050" b="1" i="0" u="none" strike="noStrike" kern="1200" cap="none" spc="-50" normalizeH="0" baseline="0" noProof="0" dirty="0" err="1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동작성</a:t>
                      </a: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검증</a:t>
                      </a:r>
                      <a:r>
                        <a:rPr kumimoji="1" lang="en-US" altLang="ko-KR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, </a:t>
                      </a:r>
                      <a:r>
                        <a:rPr kumimoji="1" lang="ko-KR" altLang="en-US" sz="1050" b="1" i="0" u="none" strike="noStrike" kern="1200" cap="none" spc="-50" normalizeH="0" baseline="0" noProof="0" dirty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부품 발열 검토 및 검증</a:t>
                      </a: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전기</a:t>
                      </a: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전자</a:t>
                      </a: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lnSpc>
                          <a:spcPts val="1300"/>
                        </a:lnSpc>
                        <a:buFont typeface="Arial" panose="020B0604020202020204" pitchFamily="34" charset="0"/>
                        <a:buNone/>
                      </a:pPr>
                      <a:endParaRPr kumimoji="1" lang="en-US" altLang="ko-KR" sz="1100" b="0" kern="1200" spc="-1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5295807"/>
                  </a:ext>
                </a:extLst>
              </a:tr>
              <a:tr h="1052943"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EV</a:t>
                      </a: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충전기</a:t>
                      </a: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</a:txBody>
                  <a:tcPr marL="72000" marR="72000" marT="75609" marB="756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고전력</a:t>
                      </a: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파워모듈</a:t>
                      </a: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개발</a:t>
                      </a:r>
                      <a:endParaRPr kumimoji="1" lang="en-US" altLang="ko-KR" sz="1100" b="0" kern="1200" spc="-1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</a:txBody>
                  <a:tcPr marL="72000" marR="72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고용량 파워모듈 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30kW ~ 50kW 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의 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H/W 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및 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S/W 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개발</a:t>
                      </a: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단위 모듈 병렬 연결을 통한 고출력 제어 로직 개발</a:t>
                      </a: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경부하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, 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무부하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, Load Dump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등 다양한 조건 하 제어 안정성 개발</a:t>
                      </a: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신뢰성 및 전자파 개선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개발</a:t>
                      </a: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전기</a:t>
                      </a: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전자</a:t>
                      </a: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lnSpc>
                          <a:spcPts val="1300"/>
                        </a:lnSpc>
                        <a:buFont typeface="Arial" panose="020B0604020202020204" pitchFamily="34" charset="0"/>
                        <a:buNone/>
                      </a:pPr>
                      <a:endParaRPr kumimoji="1" lang="en-US" altLang="ko-KR" sz="1100" b="0" kern="1200" spc="-1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1634585"/>
                  </a:ext>
                </a:extLst>
              </a:tr>
              <a:tr h="1068058"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ko-KR" altLang="en-US" sz="1100" b="0" kern="1200" spc="-14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배터리</a:t>
                      </a:r>
                      <a:endParaRPr kumimoji="1" lang="en-US" altLang="ko-KR" sz="1100" b="0" kern="1200" spc="-140" baseline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ko-KR" altLang="en-US" sz="1100" b="0" kern="1200" spc="-14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관리시스템</a:t>
                      </a:r>
                      <a:endParaRPr kumimoji="1" lang="en-US" altLang="ko-KR" sz="1100" b="0" kern="1200" spc="-140" baseline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</a:txBody>
                  <a:tcPr marL="72000" marR="72000" marT="75609" marB="756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SW</a:t>
                      </a: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개발</a:t>
                      </a:r>
                      <a:endParaRPr kumimoji="1" lang="en-US" altLang="ko-KR" sz="1100" b="0" kern="1200" spc="-1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</a:txBody>
                  <a:tcPr marL="72000" marR="72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차량용 임베디드 시스템 요구사항 분석 및 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SW 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설계</a:t>
                      </a:r>
                      <a:endParaRPr kumimoji="1" lang="en-US" altLang="ko-KR" sz="1050" b="1" i="0" u="none" strike="noStrike" kern="1200" cap="none" spc="-50" normalizeH="0" baseline="0" noProof="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기능안전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/A-SPICE/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사이버 보안 적용 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SW 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분석 및 설계</a:t>
                      </a:r>
                      <a:endParaRPr kumimoji="1" lang="en-US" altLang="ko-KR" sz="1050" b="1" i="0" u="none" strike="noStrike" kern="1200" cap="none" spc="-50" normalizeH="0" baseline="0" noProof="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Autosar 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적용 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SW 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개발 및 검증</a:t>
                      </a:r>
                      <a:endParaRPr kumimoji="1" lang="en-US" altLang="ko-KR" sz="1050" b="1" i="0" u="none" strike="noStrike" kern="1200" cap="none" spc="-50" normalizeH="0" baseline="0" noProof="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디바이스 드라이버 개발 및 검증</a:t>
                      </a: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전자</a:t>
                      </a: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컴퓨터공학</a:t>
                      </a: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lnSpc>
                          <a:spcPts val="1300"/>
                        </a:lnSpc>
                        <a:buFont typeface="Arial" panose="020B0604020202020204" pitchFamily="34" charset="0"/>
                        <a:buNone/>
                      </a:pPr>
                      <a:endParaRPr kumimoji="1" lang="en-US" altLang="ko-KR" sz="1100" b="0" kern="1200" spc="-1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8102807"/>
                  </a:ext>
                </a:extLst>
              </a:tr>
              <a:tr h="2325907"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전동화 </a:t>
                      </a: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차량</a:t>
                      </a: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제어기</a:t>
                      </a: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</a:txBody>
                  <a:tcPr marL="72000" marR="72000" marT="75609" marB="756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전동화차량</a:t>
                      </a: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제어기</a:t>
                      </a:r>
                      <a:r>
                        <a:rPr kumimoji="1" lang="en-US" altLang="ko-KR" sz="1100" b="0" kern="1200" spc="-10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개발</a:t>
                      </a: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</a:txBody>
                  <a:tcPr marL="72000" marR="72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8900" marR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전동화 차량 및 도메인 제어기 제어로직 설계</a:t>
                      </a:r>
                      <a:endParaRPr kumimoji="1" lang="en-US" altLang="ko-KR" sz="1050" b="1" kern="1200" spc="-50" baseline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en-US" altLang="ko-KR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  - </a:t>
                      </a:r>
                      <a:r>
                        <a:rPr kumimoji="1" lang="ko-KR" altLang="en-US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제어요구사양 개발</a:t>
                      </a:r>
                      <a:endParaRPr kumimoji="1" lang="en-US" altLang="ko-KR" sz="1050" b="0" kern="1200" spc="-50" baseline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en-US" altLang="ko-KR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  - MBD</a:t>
                      </a:r>
                      <a:r>
                        <a:rPr kumimoji="1" lang="ko-KR" altLang="en-US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기반 제어로직 개발 및 검증</a:t>
                      </a:r>
                      <a:endParaRPr kumimoji="1" lang="en-US" altLang="ko-KR" sz="1050" b="0" kern="1200" spc="-50" baseline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88900" marR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전동화 차량 및 도메인 제어기 양산 개발</a:t>
                      </a:r>
                      <a:endParaRPr kumimoji="1" lang="en-US" altLang="ko-KR" sz="1050" b="1" kern="1200" spc="-50" baseline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en-US" altLang="ko-KR" sz="1050" b="1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 </a:t>
                      </a:r>
                      <a:r>
                        <a:rPr kumimoji="1" lang="en-US" altLang="ko-KR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- </a:t>
                      </a:r>
                      <a:r>
                        <a:rPr kumimoji="1" lang="ko-KR" altLang="en-US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양산 차종 사양 및 롬개발</a:t>
                      </a:r>
                      <a:endParaRPr kumimoji="1" lang="en-US" altLang="ko-KR" sz="1050" b="0" kern="1200" spc="-50" baseline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en-US" altLang="ko-KR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  - SW</a:t>
                      </a:r>
                      <a:r>
                        <a:rPr kumimoji="1" lang="ko-KR" altLang="en-US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통합 및 테스트 케이스 개발</a:t>
                      </a:r>
                      <a:r>
                        <a:rPr kumimoji="1" lang="en-US" altLang="ko-KR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  <a:r>
                        <a:rPr kumimoji="1" lang="ko-KR" altLang="en-US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검증</a:t>
                      </a:r>
                      <a:endParaRPr kumimoji="1" lang="en-US" altLang="ko-KR" sz="1050" b="0" kern="1200" spc="-50" baseline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en-US" altLang="ko-KR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  -  HILs </a:t>
                      </a:r>
                      <a:r>
                        <a:rPr kumimoji="1" lang="ko-KR" altLang="en-US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및 가상화 플랜트 모델 개발 및 검증 시나리오 개발</a:t>
                      </a:r>
                      <a:endParaRPr kumimoji="1" lang="en-US" altLang="ko-KR" sz="1050" b="0" kern="1200" spc="-50" baseline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en-US" altLang="ko-KR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  - </a:t>
                      </a:r>
                      <a:r>
                        <a:rPr kumimoji="1" lang="ko-KR" altLang="en-US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실차 기반 테스트케이스 개발 및 검증</a:t>
                      </a:r>
                      <a:endParaRPr kumimoji="1" lang="en-US" altLang="ko-KR" sz="1050" b="0" kern="1200" spc="-50" baseline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88900" marR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차량개발 프로세스 적용 </a:t>
                      </a:r>
                      <a:r>
                        <a:rPr kumimoji="1" lang="en-US" altLang="ko-KR" sz="1050" b="1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SW</a:t>
                      </a:r>
                      <a:r>
                        <a:rPr kumimoji="1" lang="ko-KR" altLang="en-US" sz="1050" b="1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개발</a:t>
                      </a:r>
                      <a:endParaRPr kumimoji="1" lang="en-US" altLang="ko-KR" sz="1050" b="1" kern="1200" spc="-50" baseline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en-US" altLang="ko-KR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  - </a:t>
                      </a:r>
                      <a:r>
                        <a:rPr kumimoji="1" lang="ko-KR" altLang="en-US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기능안전 대응 모니터링 로직 설계</a:t>
                      </a:r>
                      <a:r>
                        <a:rPr kumimoji="1" lang="en-US" altLang="ko-KR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  <a:r>
                        <a:rPr kumimoji="1" lang="ko-KR" altLang="en-US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구현</a:t>
                      </a:r>
                      <a:r>
                        <a:rPr kumimoji="1" lang="en-US" altLang="ko-KR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  <a:r>
                        <a:rPr kumimoji="1" lang="ko-KR" altLang="en-US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데이터 개발</a:t>
                      </a:r>
                      <a:endParaRPr kumimoji="1" lang="en-US" altLang="ko-KR" sz="1050" b="0" kern="1200" spc="-50" baseline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en-US" altLang="ko-KR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  - A-Spice </a:t>
                      </a:r>
                      <a:r>
                        <a:rPr kumimoji="1" lang="ko-KR" altLang="en-US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프로세스 기반 </a:t>
                      </a:r>
                      <a:r>
                        <a:rPr kumimoji="1" lang="en-US" altLang="ko-KR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SW</a:t>
                      </a:r>
                      <a:r>
                        <a:rPr kumimoji="1" lang="ko-KR" altLang="en-US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개발</a:t>
                      </a:r>
                      <a:endParaRPr kumimoji="1" lang="en-US" altLang="ko-KR" sz="1050" b="0" kern="1200" spc="-50" baseline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en-US" altLang="ko-KR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  - UNECE </a:t>
                      </a:r>
                      <a:r>
                        <a:rPr kumimoji="1" lang="ko-KR" altLang="en-US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사이버보안 기반 기반 </a:t>
                      </a:r>
                      <a:r>
                        <a:rPr kumimoji="1" lang="en-US" altLang="ko-KR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SW</a:t>
                      </a:r>
                      <a:r>
                        <a:rPr kumimoji="1" lang="ko-KR" altLang="en-US" sz="1050" b="0" kern="1200" spc="-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개발</a:t>
                      </a:r>
                      <a:endParaRPr kumimoji="1" lang="en-US" altLang="ko-KR" sz="700" b="0" kern="1200" spc="-50" baseline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lnSpc>
                          <a:spcPts val="1300"/>
                        </a:lnSpc>
                        <a:buFont typeface="Arial" panose="020B0604020202020204" pitchFamily="34" charset="0"/>
                        <a:buNone/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자동차</a:t>
                      </a: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전자</a:t>
                      </a: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전기</a:t>
                      </a: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제어</a:t>
                      </a: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</a:p>
                    <a:p>
                      <a:pPr marL="0" indent="0" algn="ctr" defTabSz="914400" rtl="0" eaLnBrk="1" latinLnBrk="1" hangingPunct="1">
                        <a:lnSpc>
                          <a:spcPts val="1300"/>
                        </a:lnSpc>
                        <a:buFont typeface="Arial" panose="020B0604020202020204" pitchFamily="34" charset="0"/>
                        <a:buNone/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컴퓨터공학</a:t>
                      </a:r>
                      <a:endParaRPr kumimoji="1" lang="en-US" altLang="ko-KR" sz="1100" b="0" kern="1200" spc="-1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2820081"/>
                  </a:ext>
                </a:extLst>
              </a:tr>
              <a:tr h="1288253"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en-US" altLang="ko-KR" sz="1100" b="0" kern="1200" spc="-14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EV</a:t>
                      </a:r>
                      <a:r>
                        <a:rPr kumimoji="1" lang="ko-KR" altLang="en-US" sz="1100" b="0" kern="1200" spc="-14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충전</a:t>
                      </a:r>
                      <a:endParaRPr kumimoji="1" lang="en-US" altLang="ko-KR" sz="1100" b="0" kern="1200" spc="-140" baseline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ko-KR" altLang="en-US" sz="1100" b="0" kern="1200" spc="-14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관리제어기</a:t>
                      </a:r>
                      <a:endParaRPr kumimoji="1" lang="en-US" altLang="ko-KR" sz="1100" b="0" kern="1200" spc="-140" baseline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</a:txBody>
                  <a:tcPr marL="72000" marR="72000" marT="75609" marB="756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SW</a:t>
                      </a: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개발</a:t>
                      </a:r>
                      <a:endParaRPr kumimoji="1" lang="en-US" altLang="ko-KR" sz="1100" b="0" kern="1200" spc="-1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</a:txBody>
                  <a:tcPr marL="72000" marR="72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전기차 충전 표준 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(ISO 15118, DIN)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에 대한 분석 및 요구사항 도출</a:t>
                      </a:r>
                      <a:endParaRPr kumimoji="1" lang="en-US" altLang="ko-KR" sz="1050" b="1" i="0" u="none" strike="noStrike" kern="1200" cap="none" spc="-50" normalizeH="0" baseline="0" noProof="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PLC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통신 기반의 충전 통신 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SW 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개발</a:t>
                      </a:r>
                      <a:endParaRPr kumimoji="1" lang="en-US" altLang="ko-KR" sz="1050" b="1" i="0" u="none" strike="noStrike" kern="1200" cap="none" spc="-50" normalizeH="0" baseline="0" noProof="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SW 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검증 항목 개발</a:t>
                      </a:r>
                      <a:endParaRPr kumimoji="1" lang="en-US" altLang="ko-KR" sz="1050" b="1" i="0" u="none" strike="noStrike" kern="1200" cap="none" spc="-50" normalizeH="0" baseline="0" noProof="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SW 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개발 및 검증 환경 구축  </a:t>
                      </a:r>
                      <a:endParaRPr kumimoji="1" lang="en-US" altLang="ko-KR" sz="1050" b="1" i="0" u="none" strike="noStrike" kern="1200" cap="none" spc="-50" normalizeH="0" baseline="0" noProof="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※ PLC(Power line communication)</a:t>
                      </a:r>
                      <a:endParaRPr kumimoji="1" lang="ko-KR" altLang="en-US" sz="1050" b="1" i="0" u="none" strike="noStrike" kern="1200" cap="none" spc="-50" normalizeH="0" baseline="0" noProof="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전기</a:t>
                      </a: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전자</a:t>
                      </a: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정보통신</a:t>
                      </a: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컴퓨터공학</a:t>
                      </a:r>
                      <a:endParaRPr kumimoji="1" lang="en-US" altLang="ko-KR" sz="1100" b="0" kern="1200" spc="-1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lnSpc>
                          <a:spcPts val="1300"/>
                        </a:lnSpc>
                        <a:buFont typeface="Arial" panose="020B0604020202020204" pitchFamily="34" charset="0"/>
                        <a:buNone/>
                      </a:pPr>
                      <a:endParaRPr kumimoji="1" lang="en-US" altLang="ko-KR" sz="1100" b="0" kern="1200" spc="-1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5469794"/>
                  </a:ext>
                </a:extLst>
              </a:tr>
              <a:tr h="812183"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ko-KR" altLang="en-US" sz="1100" b="0" kern="1200" spc="-14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차량</a:t>
                      </a:r>
                      <a:endParaRPr kumimoji="1" lang="en-US" altLang="ko-KR" sz="1100" b="0" kern="1200" spc="-140" baseline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ko-KR" altLang="en-US" sz="1100" b="0" kern="1200" spc="-14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플랫폼</a:t>
                      </a:r>
                      <a:endParaRPr kumimoji="1" lang="en-US" altLang="ko-KR" sz="1100" b="0" kern="1200" spc="-140" baseline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</a:txBody>
                  <a:tcPr marL="72000" marR="72000" marT="75609" marB="756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ts val="1300"/>
                        </a:lnSpc>
                      </a:pPr>
                      <a:r>
                        <a:rPr kumimoji="1" lang="en-US" altLang="ko-KR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SW</a:t>
                      </a:r>
                      <a:r>
                        <a:rPr kumimoji="1" lang="ko-KR" altLang="en-US" sz="1100" b="0" kern="1200" spc="-1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B" panose="02020603020101020101" pitchFamily="18" charset="-127"/>
                          <a:ea typeface="현대하모니 B" panose="02020603020101020101" pitchFamily="18" charset="-127"/>
                          <a:cs typeface="+mn-cs"/>
                        </a:rPr>
                        <a:t>개발</a:t>
                      </a:r>
                      <a:endParaRPr kumimoji="1" lang="en-US" altLang="ko-KR" sz="1100" b="0" kern="1200" spc="-1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B" panose="02020603020101020101" pitchFamily="18" charset="-127"/>
                        <a:ea typeface="현대하모니 B" panose="02020603020101020101" pitchFamily="18" charset="-127"/>
                        <a:cs typeface="+mn-cs"/>
                      </a:endParaRPr>
                    </a:p>
                  </a:txBody>
                  <a:tcPr marL="72000" marR="72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Linux, QNX, RTOS, 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하이퍼바이저등의 플랫폼 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SW 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개발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검증</a:t>
                      </a:r>
                      <a:endParaRPr kumimoji="1" lang="en-US" altLang="ko-KR" sz="1050" b="1" i="0" u="none" strike="noStrike" kern="1200" cap="none" spc="-50" normalizeH="0" baseline="0" noProof="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차량용 미들웨어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, 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서비스 및 장치 드라이버 소프트웨어 개발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검증</a:t>
                      </a:r>
                      <a:endParaRPr kumimoji="1" lang="en-US" altLang="ko-KR" sz="1050" b="1" i="0" u="none" strike="noStrike" kern="1200" cap="none" spc="-50" normalizeH="0" baseline="0" noProof="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  <a:p>
                      <a:pPr marL="88900" marR="0" lvl="0" indent="-88900" algn="l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AUTOSAR Adaptive &amp; Classic 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플랫폼을 활용한 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SW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 개발</a:t>
                      </a:r>
                      <a:r>
                        <a:rPr kumimoji="1" lang="en-US" altLang="ko-KR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/</a:t>
                      </a:r>
                      <a:r>
                        <a:rPr kumimoji="1" lang="ko-KR" altLang="en-US" sz="1050" b="1" i="0" u="none" strike="noStrike" kern="1200" cap="none" spc="-50" normalizeH="0" baseline="0" noProof="0" smtClean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검증</a:t>
                      </a:r>
                      <a:endParaRPr kumimoji="1" lang="en-US" altLang="ko-KR" sz="1050" b="1" i="0" u="none" strike="noStrike" kern="1200" cap="none" spc="-50" normalizeH="0" baseline="0" noProof="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ko-KR" altLang="en-US" sz="1100" b="0" kern="1200" spc="-1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컴퓨터공학</a:t>
                      </a:r>
                      <a:endParaRPr kumimoji="1" lang="en-US" altLang="ko-KR" sz="1100" b="0" kern="1200" spc="-1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lnSpc>
                          <a:spcPts val="1300"/>
                        </a:lnSpc>
                        <a:buFont typeface="Arial" panose="020B0604020202020204" pitchFamily="34" charset="0"/>
                        <a:buNone/>
                      </a:pPr>
                      <a:endParaRPr kumimoji="1" lang="en-US" altLang="ko-KR" sz="1100" b="0" kern="1200" spc="-1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108000" marR="108000" marT="75609" marB="75609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82271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395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10145</TotalTime>
  <Words>386</Words>
  <Application>Microsoft Office PowerPoint</Application>
  <PresentationFormat>A4 용지(210x297mm)</PresentationFormat>
  <Paragraphs>78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현대하모니 B</vt:lpstr>
      <vt:lpstr>현대하모니 L</vt:lpstr>
      <vt:lpstr>현대하모니 M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강종선(21012002)</cp:lastModifiedBy>
  <cp:revision>380</cp:revision>
  <cp:lastPrinted>2023-09-27T00:46:04Z</cp:lastPrinted>
  <dcterms:created xsi:type="dcterms:W3CDTF">2019-03-04T13:00:01Z</dcterms:created>
  <dcterms:modified xsi:type="dcterms:W3CDTF">2023-10-03T23:40:11Z</dcterms:modified>
</cp:coreProperties>
</file>